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</p:sldIdLst>
  <p:sldSz cx="9753600" cy="7315200"/>
  <p:notesSz cx="6858000" cy="9144000"/>
  <p:embeddedFontLst>
    <p:embeddedFont>
      <p:font typeface="Lato" charset="1" panose="020F0502020204030203"/>
      <p:regular r:id="rId6"/>
    </p:embeddedFont>
    <p:embeddedFont>
      <p:font typeface="Lato Bold" charset="1" panose="020F0802020204030203"/>
      <p:regular r:id="rId7"/>
    </p:embeddedFont>
    <p:embeddedFont>
      <p:font typeface="Lato Italics" charset="1" panose="020F0502020204030203"/>
      <p:regular r:id="rId8"/>
    </p:embeddedFont>
    <p:embeddedFont>
      <p:font typeface="Lato Bold Italics" charset="1" panose="020F0802020204030203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vo" charset="1" panose="02000000000000000000"/>
      <p:regular r:id="rId14"/>
    </p:embeddedFont>
    <p:embeddedFont>
      <p:font typeface="Arvo Bold" charset="1" panose="02000000000000000000"/>
      <p:regular r:id="rId15"/>
    </p:embeddedFont>
    <p:embeddedFont>
      <p:font typeface="Arvo Italics" charset="1" panose="02000000000000000000"/>
      <p:regular r:id="rId16"/>
    </p:embeddedFont>
    <p:embeddedFont>
      <p:font typeface="Arvo Bold Italics" charset="1" panose="02000000000000000000"/>
      <p:regular r:id="rId17"/>
    </p:embeddedFont>
    <p:embeddedFont>
      <p:font typeface="圓體" charset="1" panose="02000609000000000000"/>
      <p:regular r:id="rId18"/>
    </p:embeddedFont>
    <p:embeddedFont>
      <p:font typeface="Lato Bold" charset="1" panose="020F0502020204030203"/>
      <p:regular r:id="rId19"/>
    </p:embeddedFont>
    <p:embeddedFont>
      <p:font typeface="Lato Bold Bold" charset="1" panose="020F0502020204030203"/>
      <p:regular r:id="rId20"/>
    </p:embeddedFont>
    <p:embeddedFont>
      <p:font typeface="Lato Bold Italics" charset="1" panose="020F0502020204030203"/>
      <p:regular r:id="rId21"/>
    </p:embeddedFont>
    <p:embeddedFont>
      <p:font typeface="Lato Bold Bold Italics" charset="1" panose="020F05020202040302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3.png" Type="http://schemas.openxmlformats.org/officeDocument/2006/relationships/image"/><Relationship Id="rId6" Target="../media/image14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gif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3" id="3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0364" y="2990837"/>
            <a:ext cx="7996385" cy="1249384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609600" y="3185962"/>
            <a:ext cx="8535684" cy="73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6"/>
              </a:lnSpc>
              <a:spcBef>
                <a:spcPct val="0"/>
              </a:spcBef>
            </a:pPr>
            <a:r>
              <a:rPr lang="en-US" sz="4226" u="none">
                <a:solidFill>
                  <a:srgbClr val="222222"/>
                </a:solidFill>
                <a:ea typeface="圓體"/>
              </a:rPr>
              <a:t>商城APP與後台管理系統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5126990" y="6008449"/>
            <a:ext cx="4362450" cy="699658"/>
            <a:chOff x="0" y="0"/>
            <a:chExt cx="5816600" cy="932877"/>
          </a:xfrm>
        </p:grpSpPr>
        <p:sp>
          <p:nvSpPr>
            <p:cNvPr name="TextBox 58" id="58"/>
            <p:cNvSpPr txBox="true"/>
            <p:nvPr/>
          </p:nvSpPr>
          <p:spPr>
            <a:xfrm rot="0">
              <a:off x="0" y="-47625"/>
              <a:ext cx="5816600" cy="405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35"/>
                </a:lnSpc>
              </a:pPr>
              <a:r>
                <a:rPr lang="en-US" sz="1811" spc="90">
                  <a:solidFill>
                    <a:srgbClr val="222222"/>
                  </a:solidFill>
                  <a:latin typeface="Lato"/>
                </a:rPr>
                <a:t>Powered By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0" y="473941"/>
              <a:ext cx="5816600" cy="458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15"/>
                </a:lnSpc>
              </a:pPr>
              <a:r>
                <a:rPr lang="en-US" sz="2011" spc="201">
                  <a:solidFill>
                    <a:srgbClr val="222222"/>
                  </a:solidFill>
                  <a:ea typeface="圓體 Bold"/>
                </a:rPr>
                <a:t>陳佳琪、鄭紹謙、林斯駿、蘇聖翔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3" id="3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2187" r="13654" b="43806"/>
          <a:stretch>
            <a:fillRect/>
          </a:stretch>
        </p:blipFill>
        <p:spPr>
          <a:xfrm flipH="false" flipV="false" rot="0">
            <a:off x="0" y="2570992"/>
            <a:ext cx="3977057" cy="645112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056276" y="2930817"/>
            <a:ext cx="2445847" cy="3057309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39421" y="2661800"/>
            <a:ext cx="4543452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112441"/>
                </a:solidFill>
                <a:ea typeface="圓體"/>
              </a:rPr>
              <a:t>特色2：擴充功能超方便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67277" y="3739979"/>
            <a:ext cx="8477250" cy="101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我們提供很多工具類，方便商家自己的軟體工程師，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基於我們的基礎</a:t>
            </a:r>
            <a:r>
              <a:rPr lang="en-US" sz="1811" spc="90">
                <a:solidFill>
                  <a:srgbClr val="5E17EB"/>
                </a:solidFill>
                <a:latin typeface="圓體"/>
              </a:rPr>
              <a:t>API</a:t>
            </a:r>
            <a:r>
              <a:rPr lang="en-US" sz="1811" spc="90">
                <a:solidFill>
                  <a:srgbClr val="222222"/>
                </a:solidFill>
                <a:ea typeface="圓體"/>
              </a:rPr>
              <a:t>開發更多功能，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更可以</a:t>
            </a:r>
            <a:r>
              <a:rPr lang="en-US" sz="1811" spc="90">
                <a:solidFill>
                  <a:srgbClr val="222222"/>
                </a:solidFill>
                <a:ea typeface="圓體"/>
              </a:rPr>
              <a:t>調用更多經營數據進行運算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09600" y="1664497"/>
            <a:ext cx="7644995" cy="6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112441"/>
                </a:solidFill>
                <a:latin typeface="圓體"/>
              </a:rPr>
              <a:t>Web商城管理後台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3" id="3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2187" r="15962" b="43510"/>
          <a:stretch>
            <a:fillRect/>
          </a:stretch>
        </p:blipFill>
        <p:spPr>
          <a:xfrm flipH="false" flipV="false" rot="0">
            <a:off x="0" y="2570992"/>
            <a:ext cx="3870721" cy="658714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354515" y="3753581"/>
            <a:ext cx="8477250" cy="67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善用動態網頁特性，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時時呈現能夠</a:t>
            </a:r>
            <a:r>
              <a:rPr lang="en-US" sz="1811" spc="90">
                <a:solidFill>
                  <a:srgbClr val="5E17EB"/>
                </a:solidFill>
                <a:ea typeface="圓體"/>
              </a:rPr>
              <a:t>提示使用者</a:t>
            </a:r>
            <a:r>
              <a:rPr lang="en-US" sz="1811" spc="90">
                <a:solidFill>
                  <a:srgbClr val="222222"/>
                </a:solidFill>
                <a:ea typeface="圓體"/>
              </a:rPr>
              <a:t>的資訊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5337476" y="2930817"/>
            <a:ext cx="3961998" cy="3382208"/>
            <a:chOff x="0" y="0"/>
            <a:chExt cx="5282664" cy="4509610"/>
          </a:xfrm>
        </p:grpSpPr>
        <p:grpSp>
          <p:nvGrpSpPr>
            <p:cNvPr name="Group 57" id="57"/>
            <p:cNvGrpSpPr>
              <a:grpSpLocks noChangeAspect="true"/>
            </p:cNvGrpSpPr>
            <p:nvPr/>
          </p:nvGrpSpPr>
          <p:grpSpPr>
            <a:xfrm rot="0">
              <a:off x="0" y="1461"/>
              <a:ext cx="5282664" cy="4508150"/>
              <a:chOff x="0" y="0"/>
              <a:chExt cx="22967568" cy="19600195"/>
            </a:xfrm>
          </p:grpSpPr>
          <p:sp>
            <p:nvSpPr>
              <p:cNvPr name="Freeform 58" id="58"/>
              <p:cNvSpPr/>
              <p:nvPr/>
            </p:nvSpPr>
            <p:spPr>
              <a:xfrm>
                <a:off x="0" y="-6350"/>
                <a:ext cx="2296756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967569">
                    <a:moveTo>
                      <a:pt x="0" y="0"/>
                    </a:moveTo>
                    <a:lnTo>
                      <a:pt x="22967569" y="0"/>
                    </a:lnTo>
                    <a:lnTo>
                      <a:pt x="2296756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>
                <a:off x="0" y="3913689"/>
                <a:ext cx="2296756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967569">
                    <a:moveTo>
                      <a:pt x="0" y="0"/>
                    </a:moveTo>
                    <a:lnTo>
                      <a:pt x="22967569" y="0"/>
                    </a:lnTo>
                    <a:lnTo>
                      <a:pt x="2296756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>
                <a:off x="0" y="7833728"/>
                <a:ext cx="2296756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967569">
                    <a:moveTo>
                      <a:pt x="0" y="0"/>
                    </a:moveTo>
                    <a:lnTo>
                      <a:pt x="22967569" y="0"/>
                    </a:lnTo>
                    <a:lnTo>
                      <a:pt x="2296756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>
                <a:off x="0" y="11753767"/>
                <a:ext cx="2296756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967569">
                    <a:moveTo>
                      <a:pt x="0" y="0"/>
                    </a:moveTo>
                    <a:lnTo>
                      <a:pt x="22967569" y="0"/>
                    </a:lnTo>
                    <a:lnTo>
                      <a:pt x="2296756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>
                <a:off x="0" y="15673806"/>
                <a:ext cx="2296756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967569">
                    <a:moveTo>
                      <a:pt x="0" y="0"/>
                    </a:moveTo>
                    <a:lnTo>
                      <a:pt x="22967569" y="0"/>
                    </a:lnTo>
                    <a:lnTo>
                      <a:pt x="2296756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>
                <a:off x="0" y="19593844"/>
                <a:ext cx="2296756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967569">
                    <a:moveTo>
                      <a:pt x="0" y="0"/>
                    </a:moveTo>
                    <a:lnTo>
                      <a:pt x="22967569" y="0"/>
                    </a:lnTo>
                    <a:lnTo>
                      <a:pt x="2296756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</p:grpSp>
        <p:grpSp>
          <p:nvGrpSpPr>
            <p:cNvPr name="Group 64" id="64"/>
            <p:cNvGrpSpPr>
              <a:grpSpLocks noChangeAspect="true"/>
            </p:cNvGrpSpPr>
            <p:nvPr/>
          </p:nvGrpSpPr>
          <p:grpSpPr>
            <a:xfrm rot="0">
              <a:off x="0" y="0"/>
              <a:ext cx="5282664" cy="4509610"/>
              <a:chOff x="0" y="-6350"/>
              <a:chExt cx="22967568" cy="19606545"/>
            </a:xfrm>
          </p:grpSpPr>
          <p:sp>
            <p:nvSpPr>
              <p:cNvPr name="Freeform 65" id="65"/>
              <p:cNvSpPr/>
              <p:nvPr/>
            </p:nvSpPr>
            <p:spPr>
              <a:xfrm>
                <a:off x="0" y="15673806"/>
                <a:ext cx="4134162" cy="3926388"/>
              </a:xfrm>
              <a:custGeom>
                <a:avLst/>
                <a:gdLst/>
                <a:ahLst/>
                <a:cxnLst/>
                <a:rect r="r" b="b" t="t" l="l"/>
                <a:pathLst>
                  <a:path h="3926388" w="4134162">
                    <a:moveTo>
                      <a:pt x="0" y="3926388"/>
                    </a:moveTo>
                    <a:lnTo>
                      <a:pt x="0" y="330733"/>
                    </a:lnTo>
                    <a:cubicBezTo>
                      <a:pt x="0" y="243018"/>
                      <a:pt x="34845" y="158894"/>
                      <a:pt x="96869" y="96870"/>
                    </a:cubicBezTo>
                    <a:cubicBezTo>
                      <a:pt x="158894" y="34844"/>
                      <a:pt x="243017" y="0"/>
                      <a:pt x="330733" y="0"/>
                    </a:cubicBezTo>
                    <a:lnTo>
                      <a:pt x="3803429" y="0"/>
                    </a:lnTo>
                    <a:cubicBezTo>
                      <a:pt x="3891145" y="0"/>
                      <a:pt x="3975268" y="34844"/>
                      <a:pt x="4037293" y="96870"/>
                    </a:cubicBezTo>
                    <a:cubicBezTo>
                      <a:pt x="4099318" y="158894"/>
                      <a:pt x="4134162" y="243018"/>
                      <a:pt x="4134162" y="330733"/>
                    </a:cubicBezTo>
                    <a:lnTo>
                      <a:pt x="4134162" y="3926388"/>
                    </a:lnTo>
                    <a:close/>
                  </a:path>
                </a:pathLst>
              </a:custGeom>
              <a:solidFill>
                <a:srgbClr val="FFC2EE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>
                <a:off x="4708351" y="11753767"/>
                <a:ext cx="4134162" cy="7846427"/>
              </a:xfrm>
              <a:custGeom>
                <a:avLst/>
                <a:gdLst/>
                <a:ahLst/>
                <a:cxnLst/>
                <a:rect r="r" b="b" t="t" l="l"/>
                <a:pathLst>
                  <a:path h="7846427" w="4134162">
                    <a:moveTo>
                      <a:pt x="0" y="7846427"/>
                    </a:moveTo>
                    <a:lnTo>
                      <a:pt x="0" y="330733"/>
                    </a:lnTo>
                    <a:cubicBezTo>
                      <a:pt x="1" y="148074"/>
                      <a:pt x="148075" y="0"/>
                      <a:pt x="330733" y="0"/>
                    </a:cubicBezTo>
                    <a:lnTo>
                      <a:pt x="3803429" y="0"/>
                    </a:lnTo>
                    <a:cubicBezTo>
                      <a:pt x="3986088" y="0"/>
                      <a:pt x="4134163" y="148074"/>
                      <a:pt x="4134163" y="330733"/>
                    </a:cubicBezTo>
                    <a:lnTo>
                      <a:pt x="4134163" y="7846427"/>
                    </a:lnTo>
                    <a:close/>
                  </a:path>
                </a:pathLst>
              </a:custGeom>
              <a:solidFill>
                <a:srgbClr val="FFC2EE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>
                <a:off x="9416703" y="7833728"/>
                <a:ext cx="4134163" cy="11766466"/>
              </a:xfrm>
              <a:custGeom>
                <a:avLst/>
                <a:gdLst/>
                <a:ahLst/>
                <a:cxnLst/>
                <a:rect r="r" b="b" t="t" l="l"/>
                <a:pathLst>
                  <a:path h="11766466" w="4134163">
                    <a:moveTo>
                      <a:pt x="0" y="11766466"/>
                    </a:moveTo>
                    <a:lnTo>
                      <a:pt x="0" y="330733"/>
                    </a:lnTo>
                    <a:cubicBezTo>
                      <a:pt x="0" y="243018"/>
                      <a:pt x="34845" y="158894"/>
                      <a:pt x="96869" y="96869"/>
                    </a:cubicBezTo>
                    <a:cubicBezTo>
                      <a:pt x="158894" y="34845"/>
                      <a:pt x="243017" y="0"/>
                      <a:pt x="330733" y="0"/>
                    </a:cubicBezTo>
                    <a:lnTo>
                      <a:pt x="3803430" y="0"/>
                    </a:lnTo>
                    <a:cubicBezTo>
                      <a:pt x="3891145" y="0"/>
                      <a:pt x="3975269" y="34845"/>
                      <a:pt x="4037293" y="96869"/>
                    </a:cubicBezTo>
                    <a:cubicBezTo>
                      <a:pt x="4099319" y="158894"/>
                      <a:pt x="4134163" y="243018"/>
                      <a:pt x="4134163" y="330733"/>
                    </a:cubicBezTo>
                    <a:lnTo>
                      <a:pt x="4134163" y="11766466"/>
                    </a:lnTo>
                    <a:close/>
                  </a:path>
                </a:pathLst>
              </a:custGeom>
              <a:solidFill>
                <a:srgbClr val="FFC2EE"/>
              </a:solidFill>
            </p:spPr>
          </p:sp>
          <p:sp>
            <p:nvSpPr>
              <p:cNvPr name="Freeform 68" id="68"/>
              <p:cNvSpPr/>
              <p:nvPr/>
            </p:nvSpPr>
            <p:spPr>
              <a:xfrm>
                <a:off x="14125054" y="3913689"/>
                <a:ext cx="4134163" cy="15686505"/>
              </a:xfrm>
              <a:custGeom>
                <a:avLst/>
                <a:gdLst/>
                <a:ahLst/>
                <a:cxnLst/>
                <a:rect r="r" b="b" t="t" l="l"/>
                <a:pathLst>
                  <a:path h="15686505" w="4134163">
                    <a:moveTo>
                      <a:pt x="0" y="15686505"/>
                    </a:moveTo>
                    <a:lnTo>
                      <a:pt x="0" y="330733"/>
                    </a:lnTo>
                    <a:cubicBezTo>
                      <a:pt x="0" y="243017"/>
                      <a:pt x="34844" y="158894"/>
                      <a:pt x="96870" y="96869"/>
                    </a:cubicBezTo>
                    <a:cubicBezTo>
                      <a:pt x="158894" y="34845"/>
                      <a:pt x="243018" y="0"/>
                      <a:pt x="330733" y="0"/>
                    </a:cubicBezTo>
                    <a:lnTo>
                      <a:pt x="3803430" y="0"/>
                    </a:lnTo>
                    <a:cubicBezTo>
                      <a:pt x="3891146" y="0"/>
                      <a:pt x="3975269" y="34845"/>
                      <a:pt x="4037293" y="96869"/>
                    </a:cubicBezTo>
                    <a:cubicBezTo>
                      <a:pt x="4099319" y="158894"/>
                      <a:pt x="4134163" y="243017"/>
                      <a:pt x="4134163" y="330733"/>
                    </a:cubicBezTo>
                    <a:lnTo>
                      <a:pt x="4134163" y="15686505"/>
                    </a:lnTo>
                    <a:close/>
                  </a:path>
                </a:pathLst>
              </a:custGeom>
              <a:solidFill>
                <a:srgbClr val="FFC2EE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>
                <a:off x="18833405" y="-6350"/>
                <a:ext cx="4134163" cy="19606544"/>
              </a:xfrm>
              <a:custGeom>
                <a:avLst/>
                <a:gdLst/>
                <a:ahLst/>
                <a:cxnLst/>
                <a:rect r="r" b="b" t="t" l="l"/>
                <a:pathLst>
                  <a:path h="19606544" w="4134163">
                    <a:moveTo>
                      <a:pt x="0" y="19606544"/>
                    </a:moveTo>
                    <a:lnTo>
                      <a:pt x="0" y="330733"/>
                    </a:lnTo>
                    <a:cubicBezTo>
                      <a:pt x="0" y="243017"/>
                      <a:pt x="34845" y="158894"/>
                      <a:pt x="96871" y="96869"/>
                    </a:cubicBezTo>
                    <a:cubicBezTo>
                      <a:pt x="158895" y="34845"/>
                      <a:pt x="243018" y="0"/>
                      <a:pt x="330734" y="0"/>
                    </a:cubicBezTo>
                    <a:lnTo>
                      <a:pt x="3803430" y="0"/>
                    </a:lnTo>
                    <a:cubicBezTo>
                      <a:pt x="3891146" y="0"/>
                      <a:pt x="3975269" y="34845"/>
                      <a:pt x="4037294" y="96869"/>
                    </a:cubicBezTo>
                    <a:cubicBezTo>
                      <a:pt x="4099319" y="158894"/>
                      <a:pt x="4134164" y="243017"/>
                      <a:pt x="4134164" y="330733"/>
                    </a:cubicBezTo>
                    <a:lnTo>
                      <a:pt x="4134164" y="19606544"/>
                    </a:lnTo>
                    <a:close/>
                  </a:path>
                </a:pathLst>
              </a:custGeom>
              <a:solidFill>
                <a:srgbClr val="FFC2EE"/>
              </a:solidFill>
            </p:spPr>
          </p:sp>
        </p:grpSp>
      </p:grpSp>
      <p:grpSp>
        <p:nvGrpSpPr>
          <p:cNvPr name="Group 70" id="70"/>
          <p:cNvGrpSpPr/>
          <p:nvPr/>
        </p:nvGrpSpPr>
        <p:grpSpPr>
          <a:xfrm rot="0">
            <a:off x="1191687" y="4455380"/>
            <a:ext cx="2378768" cy="2647429"/>
            <a:chOff x="0" y="0"/>
            <a:chExt cx="3171691" cy="3529905"/>
          </a:xfrm>
        </p:grpSpPr>
        <p:pic>
          <p:nvPicPr>
            <p:cNvPr name="Picture 71" id="71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171691" cy="3529905"/>
            </a:xfrm>
            <a:prstGeom prst="rect">
              <a:avLst/>
            </a:prstGeom>
          </p:spPr>
        </p:pic>
        <p:pic>
          <p:nvPicPr>
            <p:cNvPr name="Picture 72" id="72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763705" y="369257"/>
              <a:ext cx="1644281" cy="1479853"/>
            </a:xfrm>
            <a:prstGeom prst="rect">
              <a:avLst/>
            </a:prstGeom>
          </p:spPr>
        </p:pic>
      </p:grpSp>
      <p:sp>
        <p:nvSpPr>
          <p:cNvPr name="TextBox 73" id="73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39421" y="2661800"/>
            <a:ext cx="4543452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112441"/>
                </a:solidFill>
                <a:ea typeface="圓體"/>
              </a:rPr>
              <a:t>特色3：即時資訊超智慧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09600" y="1664497"/>
            <a:ext cx="7644995" cy="6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112441"/>
                </a:solidFill>
                <a:latin typeface="圓體"/>
              </a:rPr>
              <a:t>Web商城管理後台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3" id="3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">
            <a:alphaModFix amt="35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0364" y="2990837"/>
            <a:ext cx="7996385" cy="1249384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2803819" y="3202478"/>
            <a:ext cx="4145962" cy="73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6"/>
              </a:lnSpc>
              <a:spcBef>
                <a:spcPct val="0"/>
              </a:spcBef>
            </a:pPr>
            <a:r>
              <a:rPr lang="en-US" sz="4226">
                <a:solidFill>
                  <a:srgbClr val="222222"/>
                </a:solidFill>
                <a:latin typeface="圓體"/>
              </a:rPr>
              <a:t>Web後台實機操作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44389" r="43356" b="43373"/>
          <a:stretch>
            <a:fillRect/>
          </a:stretch>
        </p:blipFill>
        <p:spPr>
          <a:xfrm flipH="false" flipV="false" rot="0">
            <a:off x="6411292" y="215704"/>
            <a:ext cx="3514018" cy="75910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4" id="4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4"/>
          <a:srcRect l="7959" t="10478" r="8150" b="11825"/>
          <a:stretch>
            <a:fillRect/>
          </a:stretch>
        </p:blipFill>
        <p:spPr>
          <a:xfrm flipH="false" flipV="false" rot="0">
            <a:off x="267423" y="1107906"/>
            <a:ext cx="9218754" cy="6207294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883267" y="254168"/>
            <a:ext cx="2550110" cy="6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112441"/>
                </a:solidFill>
                <a:ea typeface="圓體"/>
              </a:rPr>
              <a:t>登入安全機制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3891" y="5467927"/>
            <a:ext cx="9904176" cy="1865937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4" id="4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0739" y="836897"/>
            <a:ext cx="2878379" cy="4582281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69118" y="974813"/>
            <a:ext cx="3024568" cy="3306225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335857" y="1499346"/>
            <a:ext cx="2914554" cy="3354882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3960466" y="5761403"/>
            <a:ext cx="1832668" cy="63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7"/>
              </a:lnSpc>
            </a:pPr>
            <a:r>
              <a:rPr lang="en-US" sz="3698">
                <a:solidFill>
                  <a:srgbClr val="222222"/>
                </a:solidFill>
                <a:ea typeface="圓體"/>
              </a:rPr>
              <a:t>商城APP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pic>
        <p:nvPicPr>
          <p:cNvPr name="Picture 57" id="5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111350" y="2183696"/>
            <a:ext cx="2993421" cy="3441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4389" r="31857" b="44107"/>
          <a:stretch>
            <a:fillRect/>
          </a:stretch>
        </p:blipFill>
        <p:spPr>
          <a:xfrm flipH="false" flipV="false" rot="0">
            <a:off x="2763131" y="1309996"/>
            <a:ext cx="4227338" cy="71357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5" id="5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229269" y="2559587"/>
            <a:ext cx="10192180" cy="3422874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576403" y="1325694"/>
            <a:ext cx="2600794" cy="6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112441"/>
                </a:solidFill>
                <a:ea typeface="圓體"/>
              </a:rPr>
              <a:t>商城APP架構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1520" y="3386338"/>
            <a:ext cx="5430174" cy="101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99037" indent="-149519" lvl="1">
              <a:lnSpc>
                <a:spcPts val="2716"/>
              </a:lnSpc>
              <a:buFont typeface="Arial"/>
              <a:buChar char="•"/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基礎商品陳列與購物車下單系統</a:t>
            </a:r>
          </a:p>
          <a:p>
            <a:pPr marL="299037" indent="-149519" lvl="1">
              <a:lnSpc>
                <a:spcPts val="2716"/>
              </a:lnSpc>
              <a:buFont typeface="Arial"/>
              <a:buChar char="•"/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產品搜尋</a:t>
            </a:r>
          </a:p>
          <a:p>
            <a:pPr marL="299037" indent="-149519" lvl="1">
              <a:lnSpc>
                <a:spcPts val="2716"/>
              </a:lnSpc>
              <a:buFont typeface="Arial"/>
              <a:buChar char="•"/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會員專屬頁面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6" id="6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3" id="53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1348" y="2990708"/>
            <a:ext cx="2623423" cy="1865252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6842689" y="3654316"/>
            <a:ext cx="2181225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ea typeface="圓體"/>
              </a:rPr>
              <a:t>特色盤點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09600" y="1659589"/>
            <a:ext cx="4543452" cy="6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112441"/>
                </a:solidFill>
                <a:ea typeface="圓體"/>
              </a:rPr>
              <a:t>商城APP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3" id="3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">
            <a:alphaModFix amt="35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0364" y="2990837"/>
            <a:ext cx="7996385" cy="1249384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3098171" y="3244548"/>
            <a:ext cx="3000771" cy="73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6"/>
              </a:lnSpc>
              <a:spcBef>
                <a:spcPct val="0"/>
              </a:spcBef>
            </a:pPr>
            <a:r>
              <a:rPr lang="en-US" sz="4226">
                <a:solidFill>
                  <a:srgbClr val="222222"/>
                </a:solidFill>
                <a:latin typeface="圓體"/>
              </a:rPr>
              <a:t>APP實機操作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825" y="0"/>
            <a:ext cx="9881425" cy="7590245"/>
            <a:chOff x="0" y="0"/>
            <a:chExt cx="13175233" cy="101203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175233" cy="10120327"/>
            </a:xfrm>
            <a:custGeom>
              <a:avLst/>
              <a:gdLst/>
              <a:ahLst/>
              <a:cxnLst/>
              <a:rect r="r" b="b" t="t" l="l"/>
              <a:pathLst>
                <a:path h="10120327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10120327"/>
                  </a:lnTo>
                  <a:lnTo>
                    <a:pt x="0" y="10120327"/>
                  </a:lnTo>
                  <a:close/>
                </a:path>
              </a:pathLst>
            </a:custGeom>
            <a:solidFill>
              <a:srgbClr val="FFBD59">
                <a:alpha val="6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16659" y="502809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112441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4052" y="406051"/>
            <a:ext cx="6437596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171717"/>
                </a:solidFill>
                <a:ea typeface="Arvo"/>
              </a:rPr>
              <a:t>組員職掌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42824" y="1036508"/>
            <a:ext cx="11695368" cy="5986071"/>
            <a:chOff x="0" y="0"/>
            <a:chExt cx="4331618" cy="221706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331618" cy="2217063"/>
            </a:xfrm>
            <a:custGeom>
              <a:avLst/>
              <a:gdLst/>
              <a:ahLst/>
              <a:cxnLst/>
              <a:rect r="r" b="b" t="t" l="l"/>
              <a:pathLst>
                <a:path h="2217063" w="4331618">
                  <a:moveTo>
                    <a:pt x="0" y="0"/>
                  </a:moveTo>
                  <a:lnTo>
                    <a:pt x="4331618" y="0"/>
                  </a:lnTo>
                  <a:lnTo>
                    <a:pt x="4331618" y="2217063"/>
                  </a:lnTo>
                  <a:lnTo>
                    <a:pt x="0" y="22170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99716" y="2149545"/>
            <a:ext cx="1043400" cy="51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2"/>
              </a:lnSpc>
            </a:pPr>
            <a:r>
              <a:rPr lang="en-US" sz="2761" spc="138">
                <a:solidFill>
                  <a:srgbClr val="171717"/>
                </a:solidFill>
                <a:ea typeface="圓體"/>
              </a:rPr>
              <a:t>林斯駿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8687" y="1087004"/>
            <a:ext cx="7267948" cy="650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【後端及資料庫】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1.MySQL資料庫建置，資料庫表單控制，EER模型製作。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2.利用Java架設後端資料庫控制項。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3.客戶端與後端前台之登入控制模組建置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(實作登入登出管理、登入權限設置、非法登入限制)。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4.專案內各實體類別資料之內部參數建置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(使用傳入值不同之建構子與getter、setter進行實作)。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5.實作資料存取物件類別的新增、查詢、刪除、修改方法，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以泛型方式實作進行建置資料存取物件傳入、傳出之基本架構。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6.Java Servlet Filter架設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(包括基礎抽象過濾器建置、UTF-8編碼及訪問過濾器實作)。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7.將實作類別結合Java Servlet、JSP進行實際運用。</a:t>
            </a:r>
          </a:p>
          <a:p>
            <a:pPr>
              <a:lnSpc>
                <a:spcPts val="2716"/>
              </a:lnSpc>
            </a:pP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【全</a:t>
            </a:r>
            <a:r>
              <a:rPr lang="en-US" sz="1811" spc="90">
                <a:solidFill>
                  <a:srgbClr val="222222"/>
                </a:solidFill>
                <a:ea typeface="圓體"/>
              </a:rPr>
              <a:t>專案】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1.後端功能發想及邏輯建構。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2.與前端合作進行功能測試。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3.整體技術支援。</a:t>
            </a:r>
          </a:p>
          <a:p>
            <a:pPr>
              <a:lnSpc>
                <a:spcPts val="2716"/>
              </a:lnSpc>
            </a:pPr>
          </a:p>
          <a:p>
            <a:pPr>
              <a:lnSpc>
                <a:spcPts val="271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14052" y="1087004"/>
            <a:ext cx="1529065" cy="104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861" spc="93">
                <a:solidFill>
                  <a:srgbClr val="5E17EB"/>
                </a:solidFill>
                <a:ea typeface="Lato Bold"/>
              </a:rPr>
              <a:t>資料庫/後端/</a:t>
            </a:r>
          </a:p>
          <a:p>
            <a:pPr algn="r">
              <a:lnSpc>
                <a:spcPts val="2792"/>
              </a:lnSpc>
            </a:pPr>
            <a:r>
              <a:rPr lang="en-US" sz="1861" spc="93">
                <a:solidFill>
                  <a:srgbClr val="5E17EB"/>
                </a:solidFill>
                <a:latin typeface="Lato Bold"/>
              </a:rPr>
              <a:t>Model/</a:t>
            </a:r>
          </a:p>
          <a:p>
            <a:pPr algn="r">
              <a:lnSpc>
                <a:spcPts val="2792"/>
              </a:lnSpc>
            </a:pPr>
            <a:r>
              <a:rPr lang="en-US" sz="1861" spc="93">
                <a:solidFill>
                  <a:srgbClr val="5E17EB"/>
                </a:solidFill>
                <a:latin typeface="Lato Bold"/>
              </a:rPr>
              <a:t>Controller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825" y="0"/>
            <a:ext cx="9881425" cy="7590245"/>
            <a:chOff x="0" y="0"/>
            <a:chExt cx="13175233" cy="101203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175233" cy="10120327"/>
            </a:xfrm>
            <a:custGeom>
              <a:avLst/>
              <a:gdLst/>
              <a:ahLst/>
              <a:cxnLst/>
              <a:rect r="r" b="b" t="t" l="l"/>
              <a:pathLst>
                <a:path h="10120327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10120327"/>
                  </a:lnTo>
                  <a:lnTo>
                    <a:pt x="0" y="10120327"/>
                  </a:lnTo>
                  <a:close/>
                </a:path>
              </a:pathLst>
            </a:custGeom>
            <a:solidFill>
              <a:srgbClr val="FFBD59">
                <a:alpha val="6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16659" y="502809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112441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4052" y="406051"/>
            <a:ext cx="6437596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171717"/>
                </a:solidFill>
                <a:ea typeface="Arvo"/>
              </a:rPr>
              <a:t>組員職掌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55586" y="1801620"/>
            <a:ext cx="11695368" cy="3482237"/>
            <a:chOff x="0" y="0"/>
            <a:chExt cx="4331618" cy="128971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331618" cy="1289718"/>
            </a:xfrm>
            <a:custGeom>
              <a:avLst/>
              <a:gdLst/>
              <a:ahLst/>
              <a:cxnLst/>
              <a:rect r="r" b="b" t="t" l="l"/>
              <a:pathLst>
                <a:path h="1289718" w="4331618">
                  <a:moveTo>
                    <a:pt x="0" y="0"/>
                  </a:moveTo>
                  <a:lnTo>
                    <a:pt x="4331618" y="0"/>
                  </a:lnTo>
                  <a:lnTo>
                    <a:pt x="4331618" y="1289718"/>
                  </a:lnTo>
                  <a:lnTo>
                    <a:pt x="0" y="12897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045456" y="1989130"/>
            <a:ext cx="5976624" cy="307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【Web端】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1.五大功能增刪查改Servlet撰寫。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2.組裝程式與頁面功能提案、新增。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3.功能測試、單元測試。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4.與Web前端討論、修正、協作部分JSP頁內JAVA語法。</a:t>
            </a:r>
          </a:p>
          <a:p>
            <a:pPr>
              <a:lnSpc>
                <a:spcPts val="2716"/>
              </a:lnSpc>
            </a:pP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【</a:t>
            </a:r>
            <a:r>
              <a:rPr lang="en-US" sz="1811" spc="90">
                <a:solidFill>
                  <a:srgbClr val="222222"/>
                </a:solidFill>
                <a:ea typeface="圓體"/>
              </a:rPr>
              <a:t>全專案】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1.提供商城管理系統企劃原案。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2.綜合除錯與各種疑難雜症之方案與意見提出。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9703" y="2357125"/>
            <a:ext cx="1043400" cy="51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2"/>
              </a:lnSpc>
            </a:pPr>
            <a:r>
              <a:rPr lang="en-US" sz="2761" spc="138">
                <a:solidFill>
                  <a:srgbClr val="171717"/>
                </a:solidFill>
                <a:ea typeface="圓體"/>
              </a:rPr>
              <a:t>鄭紹謙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1207" y="1987760"/>
            <a:ext cx="1923667" cy="33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861" spc="93">
                <a:solidFill>
                  <a:srgbClr val="5E17EB"/>
                </a:solidFill>
                <a:latin typeface="Lato Bold"/>
              </a:rPr>
              <a:t>Web後端與企劃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891" y="-54049"/>
            <a:ext cx="9881425" cy="7590245"/>
            <a:chOff x="0" y="0"/>
            <a:chExt cx="13175233" cy="101203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175233" cy="10120327"/>
            </a:xfrm>
            <a:custGeom>
              <a:avLst/>
              <a:gdLst/>
              <a:ahLst/>
              <a:cxnLst/>
              <a:rect r="r" b="b" t="t" l="l"/>
              <a:pathLst>
                <a:path h="10120327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10120327"/>
                  </a:lnTo>
                  <a:lnTo>
                    <a:pt x="0" y="10120327"/>
                  </a:lnTo>
                  <a:close/>
                </a:path>
              </a:pathLst>
            </a:custGeom>
            <a:solidFill>
              <a:srgbClr val="FFBD59">
                <a:alpha val="6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87210" y="2746979"/>
            <a:ext cx="11133819" cy="4703692"/>
            <a:chOff x="0" y="0"/>
            <a:chExt cx="4123637" cy="174210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123637" cy="1742108"/>
            </a:xfrm>
            <a:custGeom>
              <a:avLst/>
              <a:gdLst/>
              <a:ahLst/>
              <a:cxnLst/>
              <a:rect r="r" b="b" t="t" l="l"/>
              <a:pathLst>
                <a:path h="1742108" w="4123637">
                  <a:moveTo>
                    <a:pt x="0" y="0"/>
                  </a:moveTo>
                  <a:lnTo>
                    <a:pt x="4123637" y="0"/>
                  </a:lnTo>
                  <a:lnTo>
                    <a:pt x="4123637" y="1742108"/>
                  </a:lnTo>
                  <a:lnTo>
                    <a:pt x="0" y="17421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040239" y="425101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000000"/>
                </a:solidFill>
                <a:latin typeface="圓體 Bold"/>
              </a:rPr>
              <a:t>JAVA產業新尖兵專題第七組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43736" y="597360"/>
            <a:ext cx="6437596" cy="1139364"/>
            <a:chOff x="0" y="0"/>
            <a:chExt cx="8583461" cy="151915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8583461" cy="622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44"/>
                </a:lnSpc>
              </a:pPr>
              <a:r>
                <a:rPr lang="en-US" sz="2817">
                  <a:solidFill>
                    <a:srgbClr val="112441"/>
                  </a:solidFill>
                  <a:ea typeface="Arvo"/>
                </a:rPr>
                <a:t>報告出場順序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5611"/>
              <a:ext cx="8583461" cy="653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40"/>
                </a:lnSpc>
              </a:pPr>
              <a:r>
                <a:rPr lang="en-US" sz="2760" spc="138">
                  <a:solidFill>
                    <a:srgbClr val="112441"/>
                  </a:solidFill>
                  <a:ea typeface="圓體"/>
                </a:rPr>
                <a:t>陳佳琪→鄭紹謙→蘇聖翔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3736" y="3864605"/>
            <a:ext cx="6437596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171717"/>
                </a:solidFill>
                <a:ea typeface="Arvo"/>
              </a:rPr>
              <a:t>分工簡表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29385" y="4599096"/>
            <a:ext cx="1529065" cy="1480457"/>
            <a:chOff x="0" y="0"/>
            <a:chExt cx="2038753" cy="197394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1391200" cy="653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42"/>
                </a:lnSpc>
              </a:pPr>
              <a:r>
                <a:rPr lang="en-US" sz="2761" spc="138">
                  <a:solidFill>
                    <a:srgbClr val="171717"/>
                  </a:solidFill>
                  <a:ea typeface="圓體"/>
                </a:rPr>
                <a:t>林斯駿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01671"/>
              <a:ext cx="2038753" cy="1372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2"/>
                </a:lnSpc>
              </a:pPr>
              <a:r>
                <a:rPr lang="en-US" sz="1861" spc="93">
                  <a:solidFill>
                    <a:srgbClr val="FF914D"/>
                  </a:solidFill>
                  <a:ea typeface="Lato Bold"/>
                </a:rPr>
                <a:t>資料庫/後端/</a:t>
              </a:r>
            </a:p>
            <a:p>
              <a:pPr algn="just">
                <a:lnSpc>
                  <a:spcPts val="2792"/>
                </a:lnSpc>
              </a:pPr>
              <a:r>
                <a:rPr lang="en-US" sz="1861" spc="93">
                  <a:solidFill>
                    <a:srgbClr val="FF914D"/>
                  </a:solidFill>
                  <a:latin typeface="Lato Bold"/>
                </a:rPr>
                <a:t>Model/</a:t>
              </a:r>
            </a:p>
            <a:p>
              <a:pPr algn="just">
                <a:lnSpc>
                  <a:spcPts val="2792"/>
                </a:lnSpc>
              </a:pPr>
              <a:r>
                <a:rPr lang="en-US" sz="1861" spc="93">
                  <a:solidFill>
                    <a:srgbClr val="FF914D"/>
                  </a:solidFill>
                  <a:latin typeface="Lato Bold"/>
                </a:rPr>
                <a:t>Controller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491850" y="4599096"/>
            <a:ext cx="1923667" cy="775607"/>
            <a:chOff x="0" y="0"/>
            <a:chExt cx="2564889" cy="103414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0"/>
              <a:ext cx="1391200" cy="653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42"/>
                </a:lnSpc>
              </a:pPr>
              <a:r>
                <a:rPr lang="en-US" sz="2761" spc="138">
                  <a:solidFill>
                    <a:srgbClr val="171717"/>
                  </a:solidFill>
                  <a:ea typeface="圓體"/>
                </a:rPr>
                <a:t>鄭紹謙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01671"/>
              <a:ext cx="2564889" cy="432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2"/>
                </a:lnSpc>
              </a:pPr>
              <a:r>
                <a:rPr lang="en-US" sz="1861" spc="93">
                  <a:solidFill>
                    <a:srgbClr val="FF914D"/>
                  </a:solidFill>
                  <a:latin typeface="Lato Bold"/>
                </a:rPr>
                <a:t>Web後端與企劃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948413" y="4599096"/>
            <a:ext cx="1862959" cy="775607"/>
            <a:chOff x="0" y="0"/>
            <a:chExt cx="2483945" cy="10341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0"/>
              <a:ext cx="1391200" cy="653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42"/>
                </a:lnSpc>
              </a:pPr>
              <a:r>
                <a:rPr lang="en-US" sz="2761" spc="138">
                  <a:solidFill>
                    <a:srgbClr val="171717"/>
                  </a:solidFill>
                  <a:ea typeface="圓體"/>
                </a:rPr>
                <a:t>蘇聖翔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01671"/>
              <a:ext cx="2483945" cy="432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2"/>
                </a:lnSpc>
              </a:pPr>
              <a:r>
                <a:rPr lang="en-US" sz="1861" spc="93">
                  <a:solidFill>
                    <a:srgbClr val="FF914D"/>
                  </a:solidFill>
                  <a:latin typeface="Lato Bold"/>
                </a:rPr>
                <a:t>Android  APP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44269" y="4599096"/>
            <a:ext cx="2409331" cy="1128099"/>
            <a:chOff x="0" y="0"/>
            <a:chExt cx="3212442" cy="150413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0"/>
              <a:ext cx="1815334" cy="653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40"/>
                </a:lnSpc>
              </a:pPr>
              <a:r>
                <a:rPr lang="en-US" sz="2760" spc="138">
                  <a:solidFill>
                    <a:srgbClr val="171717"/>
                  </a:solidFill>
                  <a:ea typeface="圓體"/>
                </a:rPr>
                <a:t>陳佳琪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601761"/>
              <a:ext cx="3212442" cy="902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2"/>
                </a:lnSpc>
              </a:pPr>
              <a:r>
                <a:rPr lang="en-US" sz="1861" spc="93">
                  <a:solidFill>
                    <a:srgbClr val="FF914D"/>
                  </a:solidFill>
                  <a:latin typeface="Lato Bold"/>
                </a:rPr>
                <a:t>Web前端/專案/</a:t>
              </a:r>
            </a:p>
            <a:p>
              <a:pPr algn="just">
                <a:lnSpc>
                  <a:spcPts val="2792"/>
                </a:lnSpc>
              </a:pPr>
              <a:r>
                <a:rPr lang="en-US" sz="1861" spc="93">
                  <a:solidFill>
                    <a:srgbClr val="FF914D"/>
                  </a:solidFill>
                  <a:ea typeface="Lato Bold"/>
                </a:rPr>
                <a:t>綜合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825" y="0"/>
            <a:ext cx="9881425" cy="7590245"/>
            <a:chOff x="0" y="0"/>
            <a:chExt cx="13175233" cy="101203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175233" cy="10120327"/>
            </a:xfrm>
            <a:custGeom>
              <a:avLst/>
              <a:gdLst/>
              <a:ahLst/>
              <a:cxnLst/>
              <a:rect r="r" b="b" t="t" l="l"/>
              <a:pathLst>
                <a:path h="10120327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10120327"/>
                  </a:lnTo>
                  <a:lnTo>
                    <a:pt x="0" y="10120327"/>
                  </a:lnTo>
                  <a:close/>
                </a:path>
              </a:pathLst>
            </a:custGeom>
            <a:solidFill>
              <a:srgbClr val="A4BDFF">
                <a:alpha val="6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16659" y="502809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112441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4052" y="406051"/>
            <a:ext cx="6437596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171717"/>
                </a:solidFill>
                <a:ea typeface="Arvo"/>
              </a:rPr>
              <a:t>組員職掌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55586" y="1801620"/>
            <a:ext cx="11695368" cy="3482237"/>
            <a:chOff x="0" y="0"/>
            <a:chExt cx="4331618" cy="128971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331618" cy="1289718"/>
            </a:xfrm>
            <a:custGeom>
              <a:avLst/>
              <a:gdLst/>
              <a:ahLst/>
              <a:cxnLst/>
              <a:rect r="r" b="b" t="t" l="l"/>
              <a:pathLst>
                <a:path h="1289718" w="4331618">
                  <a:moveTo>
                    <a:pt x="0" y="0"/>
                  </a:moveTo>
                  <a:lnTo>
                    <a:pt x="4331618" y="0"/>
                  </a:lnTo>
                  <a:lnTo>
                    <a:pt x="4331618" y="1289718"/>
                  </a:lnTo>
                  <a:lnTo>
                    <a:pt x="0" y="12897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045456" y="1989130"/>
            <a:ext cx="5430174" cy="307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【Android端】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1.Android基本頁面佈建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2.Android流程架構排序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3.Android code編寫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4.部分Client端 Servlet編寫</a:t>
            </a:r>
          </a:p>
          <a:p>
            <a:pPr>
              <a:lnSpc>
                <a:spcPts val="2716"/>
              </a:lnSpc>
            </a:pP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【</a:t>
            </a:r>
            <a:r>
              <a:rPr lang="en-US" sz="1811" spc="90">
                <a:solidFill>
                  <a:srgbClr val="222222"/>
                </a:solidFill>
                <a:ea typeface="圓體"/>
              </a:rPr>
              <a:t>全專案】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1.程式綜合除錯與各種疑難雜症之方案提出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2.提供專案綜合意見。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831" y="2348971"/>
            <a:ext cx="1043400" cy="51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2"/>
              </a:lnSpc>
            </a:pPr>
            <a:r>
              <a:rPr lang="en-US" sz="2761" spc="138">
                <a:solidFill>
                  <a:srgbClr val="171717"/>
                </a:solidFill>
                <a:ea typeface="圓體"/>
              </a:rPr>
              <a:t>蘇聖翔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9277" y="1989130"/>
            <a:ext cx="1862959" cy="33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861" spc="93">
                <a:solidFill>
                  <a:srgbClr val="5E17EB"/>
                </a:solidFill>
                <a:latin typeface="Lato Bold"/>
              </a:rPr>
              <a:t>Android  APP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825" y="0"/>
            <a:ext cx="9881425" cy="7590245"/>
            <a:chOff x="0" y="0"/>
            <a:chExt cx="13175233" cy="101203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175233" cy="10120327"/>
            </a:xfrm>
            <a:custGeom>
              <a:avLst/>
              <a:gdLst/>
              <a:ahLst/>
              <a:cxnLst/>
              <a:rect r="r" b="b" t="t" l="l"/>
              <a:pathLst>
                <a:path h="10120327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10120327"/>
                  </a:lnTo>
                  <a:lnTo>
                    <a:pt x="0" y="10120327"/>
                  </a:lnTo>
                  <a:close/>
                </a:path>
              </a:pathLst>
            </a:custGeom>
            <a:solidFill>
              <a:srgbClr val="A4BDFF">
                <a:alpha val="6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16659" y="502809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112441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4052" y="406051"/>
            <a:ext cx="6437596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171717"/>
                </a:solidFill>
                <a:ea typeface="Arvo"/>
              </a:rPr>
              <a:t>組員職掌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42824" y="1437960"/>
            <a:ext cx="11695368" cy="5290007"/>
            <a:chOff x="0" y="0"/>
            <a:chExt cx="4331618" cy="195926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331618" cy="1959262"/>
            </a:xfrm>
            <a:custGeom>
              <a:avLst/>
              <a:gdLst/>
              <a:ahLst/>
              <a:cxnLst/>
              <a:rect r="r" b="b" t="t" l="l"/>
              <a:pathLst>
                <a:path h="1959262" w="4331618">
                  <a:moveTo>
                    <a:pt x="0" y="0"/>
                  </a:moveTo>
                  <a:lnTo>
                    <a:pt x="4331618" y="0"/>
                  </a:lnTo>
                  <a:lnTo>
                    <a:pt x="4331618" y="1959262"/>
                  </a:lnTo>
                  <a:lnTo>
                    <a:pt x="0" y="195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75175" y="1497759"/>
            <a:ext cx="7267948" cy="581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【Web端】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1.Web前端頁面實作，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JSP頁內使用JAVA、Bootstrap、HTML、CSS、JavaScript與套件庫。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2.Web後端Servlet綜合除錯，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及提供刪除、更新、登出功能初步撰寫架構。</a:t>
            </a:r>
          </a:p>
          <a:p>
            <a:pPr>
              <a:lnSpc>
                <a:spcPts val="2716"/>
              </a:lnSpc>
            </a:pP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【全專案】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1.針對各階段成品提出釐清、梳理、修正。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2.分工引導與時程掌控。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3.初步整理組員提供之資料庫欄位與資料型態；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統整Web及APP頁面架構與功能，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並對Figma原稿進行綜合外觀美化、調整。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4.專案綜合測試、除錯。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5.設計成果報告PPT大綱與樣式，彙整組員提供之資訊。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latin typeface="圓體"/>
              </a:rPr>
              <a:t>6.Android APP外觀資源檔建造。</a:t>
            </a:r>
          </a:p>
          <a:p>
            <a:pPr>
              <a:lnSpc>
                <a:spcPts val="2716"/>
              </a:lnSpc>
            </a:pPr>
          </a:p>
          <a:p>
            <a:pPr>
              <a:lnSpc>
                <a:spcPts val="271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1416" y="2270229"/>
            <a:ext cx="1043400" cy="86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42"/>
              </a:lnSpc>
            </a:pPr>
            <a:r>
              <a:rPr lang="en-US" sz="2761" spc="138">
                <a:solidFill>
                  <a:srgbClr val="171717"/>
                </a:solidFill>
                <a:ea typeface="圓體"/>
              </a:rPr>
              <a:t>陳佳琪</a:t>
            </a:r>
          </a:p>
          <a:p>
            <a:pPr algn="r">
              <a:lnSpc>
                <a:spcPts val="2642"/>
              </a:lnSpc>
            </a:pPr>
            <a:r>
              <a:rPr lang="en-US" sz="1761" spc="88">
                <a:solidFill>
                  <a:srgbClr val="171717"/>
                </a:solidFill>
                <a:ea typeface="圓體"/>
              </a:rPr>
              <a:t>（組長）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44515" y="1497759"/>
            <a:ext cx="2409331" cy="69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2"/>
              </a:lnSpc>
            </a:pPr>
            <a:r>
              <a:rPr lang="en-US" sz="1861" spc="93">
                <a:solidFill>
                  <a:srgbClr val="5E17EB"/>
                </a:solidFill>
                <a:latin typeface="Lato Bold"/>
              </a:rPr>
              <a:t>Web前端/專案/</a:t>
            </a:r>
          </a:p>
          <a:p>
            <a:pPr algn="r">
              <a:lnSpc>
                <a:spcPts val="2792"/>
              </a:lnSpc>
            </a:pPr>
            <a:r>
              <a:rPr lang="en-US" sz="1861" spc="93">
                <a:solidFill>
                  <a:srgbClr val="5E17EB"/>
                </a:solidFill>
                <a:ea typeface="Lato Bold"/>
              </a:rPr>
              <a:t>綜合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40239" y="425101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112441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94349" y="1194705"/>
            <a:ext cx="744945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112441"/>
                </a:solidFill>
                <a:ea typeface="圓體"/>
              </a:rPr>
              <a:t>感謝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2187" r="0" b="24893"/>
          <a:stretch>
            <a:fillRect/>
          </a:stretch>
        </p:blipFill>
        <p:spPr>
          <a:xfrm flipH="false" flipV="false" rot="0">
            <a:off x="-189266" y="1989901"/>
            <a:ext cx="10132132" cy="33353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5196" y="2346673"/>
            <a:ext cx="9562337" cy="296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8899" indent="-214449" lvl="1">
              <a:lnSpc>
                <a:spcPts val="2979"/>
              </a:lnSpc>
              <a:buFont typeface="Arial"/>
              <a:buChar char="•"/>
            </a:pPr>
            <a:r>
              <a:rPr lang="en-US" sz="1986" spc="99">
                <a:solidFill>
                  <a:srgbClr val="112441"/>
                </a:solidFill>
                <a:ea typeface="圓體"/>
              </a:rPr>
              <a:t>華梵大學承辦產業新尖兵活動</a:t>
            </a:r>
          </a:p>
          <a:p>
            <a:pPr>
              <a:lnSpc>
                <a:spcPts val="2979"/>
              </a:lnSpc>
            </a:pPr>
          </a:p>
          <a:p>
            <a:pPr marL="428899" indent="-214449" lvl="1">
              <a:lnSpc>
                <a:spcPts val="2979"/>
              </a:lnSpc>
              <a:buFont typeface="Arial"/>
              <a:buChar char="•"/>
            </a:pPr>
            <a:r>
              <a:rPr lang="en-US" sz="1986" spc="99">
                <a:solidFill>
                  <a:srgbClr val="112441"/>
                </a:solidFill>
                <a:ea typeface="圓體"/>
              </a:rPr>
              <a:t>楊恭佑老師教導：</a:t>
            </a:r>
          </a:p>
          <a:p>
            <a:pPr>
              <a:lnSpc>
                <a:spcPts val="2979"/>
              </a:lnSpc>
            </a:pPr>
            <a:r>
              <a:rPr lang="en-US" sz="1986" spc="99">
                <a:solidFill>
                  <a:srgbClr val="112441"/>
                </a:solidFill>
                <a:ea typeface="圓體"/>
              </a:rPr>
              <a:t>　</a:t>
            </a:r>
            <a:r>
              <a:rPr lang="en-US" sz="1986" spc="99">
                <a:solidFill>
                  <a:srgbClr val="112441"/>
                </a:solidFill>
                <a:latin typeface="圓體"/>
              </a:rPr>
              <a:t>Java、Swing、Java Web、MySQL、Bootstrap、HTML、CSS</a:t>
            </a:r>
          </a:p>
          <a:p>
            <a:pPr>
              <a:lnSpc>
                <a:spcPts val="2979"/>
              </a:lnSpc>
            </a:pPr>
          </a:p>
          <a:p>
            <a:pPr marL="428899" indent="-214449" lvl="1">
              <a:lnSpc>
                <a:spcPts val="2979"/>
              </a:lnSpc>
              <a:buFont typeface="Arial"/>
              <a:buChar char="•"/>
            </a:pPr>
            <a:r>
              <a:rPr lang="en-US" sz="1986" spc="99">
                <a:solidFill>
                  <a:srgbClr val="112441"/>
                </a:solidFill>
                <a:ea typeface="圓體"/>
              </a:rPr>
              <a:t>梁天佐老師教導：</a:t>
            </a:r>
          </a:p>
          <a:p>
            <a:pPr>
              <a:lnSpc>
                <a:spcPts val="2979"/>
              </a:lnSpc>
            </a:pPr>
            <a:r>
              <a:rPr lang="en-US" sz="1986" spc="99">
                <a:solidFill>
                  <a:srgbClr val="112441"/>
                </a:solidFill>
                <a:ea typeface="圓體"/>
              </a:rPr>
              <a:t>　</a:t>
            </a:r>
            <a:r>
              <a:rPr lang="en-US" sz="1986" spc="99">
                <a:solidFill>
                  <a:srgbClr val="112441"/>
                </a:solidFill>
                <a:ea typeface="圓體"/>
              </a:rPr>
              <a:t>程式語言基礎概念、Android、MySQL、JavaScript、各式工具如Firebase等</a:t>
            </a:r>
          </a:p>
          <a:p>
            <a:pPr>
              <a:lnSpc>
                <a:spcPts val="297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8666" t="0" r="8666" b="0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2187" r="0" b="24893"/>
          <a:stretch>
            <a:fillRect/>
          </a:stretch>
        </p:blipFill>
        <p:spPr>
          <a:xfrm flipH="false" flipV="false" rot="0">
            <a:off x="-189266" y="1989901"/>
            <a:ext cx="10132132" cy="33353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19999"/>
          </a:blip>
          <a:srcRect l="0" t="0" r="0" b="0"/>
          <a:stretch>
            <a:fillRect/>
          </a:stretch>
        </p:blipFill>
        <p:spPr>
          <a:xfrm flipH="false" flipV="false" rot="0">
            <a:off x="731520" y="2642006"/>
            <a:ext cx="8290560" cy="20311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40239" y="425101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112441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1825" y="3324765"/>
            <a:ext cx="6109949" cy="58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84"/>
              </a:lnSpc>
            </a:pPr>
            <a:r>
              <a:rPr lang="en-US" sz="3417">
                <a:solidFill>
                  <a:srgbClr val="112441"/>
                </a:solidFill>
                <a:ea typeface="圓體"/>
              </a:rPr>
              <a:t>以及所有來賓，感謝您們的聆聽！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891" y="-54049"/>
            <a:ext cx="9881425" cy="7590245"/>
            <a:chOff x="0" y="0"/>
            <a:chExt cx="13175233" cy="101203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175233" cy="10120327"/>
            </a:xfrm>
            <a:custGeom>
              <a:avLst/>
              <a:gdLst/>
              <a:ahLst/>
              <a:cxnLst/>
              <a:rect r="r" b="b" t="t" l="l"/>
              <a:pathLst>
                <a:path h="10120327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10120327"/>
                  </a:lnTo>
                  <a:lnTo>
                    <a:pt x="0" y="10120327"/>
                  </a:lnTo>
                  <a:close/>
                </a:path>
              </a:pathLst>
            </a:custGeom>
            <a:solidFill>
              <a:srgbClr val="A4BDFF">
                <a:alpha val="69804"/>
              </a:srgbClr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998656" y="-907597"/>
            <a:ext cx="6192762" cy="585216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83659" y="2332278"/>
            <a:ext cx="2077764" cy="22281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66821" y="889636"/>
            <a:ext cx="3293149" cy="351269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40239" y="425101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FFFFFF"/>
                </a:solidFill>
                <a:latin typeface="圓體 Bold"/>
              </a:rPr>
              <a:t>JAVA產業新尖兵專題第七組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14890" y="4560443"/>
            <a:ext cx="6437596" cy="2023237"/>
            <a:chOff x="0" y="0"/>
            <a:chExt cx="8583461" cy="269764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8583461" cy="622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44"/>
                </a:lnSpc>
              </a:pPr>
              <a:r>
                <a:rPr lang="en-US" sz="2817">
                  <a:solidFill>
                    <a:srgbClr val="171717"/>
                  </a:solidFill>
                  <a:ea typeface="圓體"/>
                </a:rPr>
                <a:t>產品動機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03711"/>
              <a:ext cx="8583461" cy="1793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16"/>
                </a:lnSpc>
              </a:pPr>
              <a:r>
                <a:rPr lang="en-US" sz="1811" spc="90">
                  <a:solidFill>
                    <a:srgbClr val="171717"/>
                  </a:solidFill>
                  <a:ea typeface="圓體"/>
                </a:rPr>
                <a:t>有鑑於</a:t>
              </a:r>
              <a:r>
                <a:rPr lang="en-US" sz="1811" spc="90">
                  <a:solidFill>
                    <a:srgbClr val="5E17EB"/>
                  </a:solidFill>
                  <a:ea typeface="圓體"/>
                </a:rPr>
                <a:t>後疫情時代</a:t>
              </a:r>
              <a:r>
                <a:rPr lang="en-US" sz="1811" spc="90">
                  <a:solidFill>
                    <a:srgbClr val="171717"/>
                  </a:solidFill>
                  <a:ea typeface="圓體 Bold"/>
                </a:rPr>
                <a:t>電商經營</a:t>
              </a:r>
              <a:r>
                <a:rPr lang="en-US" sz="1811" spc="90">
                  <a:solidFill>
                    <a:srgbClr val="171717"/>
                  </a:solidFill>
                  <a:ea typeface="圓體"/>
                </a:rPr>
                <a:t>與管理更受到企業與商家重視，</a:t>
              </a:r>
            </a:p>
            <a:p>
              <a:pPr>
                <a:lnSpc>
                  <a:spcPts val="2716"/>
                </a:lnSpc>
              </a:pPr>
              <a:r>
                <a:rPr lang="en-US" sz="1811" spc="90">
                  <a:solidFill>
                    <a:srgbClr val="171717"/>
                  </a:solidFill>
                  <a:ea typeface="圓體"/>
                </a:rPr>
                <a:t>我們想開發一套</a:t>
              </a:r>
              <a:r>
                <a:rPr lang="en-US" sz="1811" spc="90">
                  <a:solidFill>
                    <a:srgbClr val="171717"/>
                  </a:solidFill>
                  <a:ea typeface="圓體 Bold"/>
                </a:rPr>
                <a:t>簡單易用</a:t>
              </a:r>
              <a:r>
                <a:rPr lang="en-US" sz="1811" spc="90">
                  <a:solidFill>
                    <a:srgbClr val="171717"/>
                  </a:solidFill>
                  <a:ea typeface="圓體"/>
                </a:rPr>
                <a:t>的系統，</a:t>
              </a:r>
            </a:p>
            <a:p>
              <a:pPr>
                <a:lnSpc>
                  <a:spcPts val="2716"/>
                </a:lnSpc>
              </a:pPr>
              <a:r>
                <a:rPr lang="en-US" sz="1811" spc="90">
                  <a:solidFill>
                    <a:srgbClr val="171717"/>
                  </a:solidFill>
                  <a:ea typeface="圓體"/>
                </a:rPr>
                <a:t>幫助小型公司行號可以</a:t>
              </a:r>
              <a:r>
                <a:rPr lang="en-US" sz="1811" spc="90">
                  <a:solidFill>
                    <a:srgbClr val="171717"/>
                  </a:solidFill>
                  <a:ea typeface="圓體 Bold"/>
                </a:rPr>
                <a:t>快速掌握商城的建立與經營</a:t>
              </a:r>
              <a:r>
                <a:rPr lang="en-US" sz="1811" spc="90">
                  <a:solidFill>
                    <a:srgbClr val="171717"/>
                  </a:solidFill>
                  <a:ea typeface="圓體"/>
                </a:rPr>
                <a:t>，</a:t>
              </a:r>
            </a:p>
            <a:p>
              <a:pPr>
                <a:lnSpc>
                  <a:spcPts val="2716"/>
                </a:lnSpc>
              </a:pPr>
              <a:r>
                <a:rPr lang="en-US" sz="1811" spc="90">
                  <a:solidFill>
                    <a:srgbClr val="171717"/>
                  </a:solidFill>
                  <a:ea typeface="圓體"/>
                </a:rPr>
                <a:t>並能追蹤商品與顧客資訊，供爾後分析之用。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3" id="3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">
            <a:alphaModFix amt="35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0364" y="2990837"/>
            <a:ext cx="7996385" cy="1249384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2525575" y="3202478"/>
            <a:ext cx="4145962" cy="73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6"/>
              </a:lnSpc>
              <a:spcBef>
                <a:spcPct val="0"/>
              </a:spcBef>
            </a:pPr>
            <a:r>
              <a:rPr lang="en-US" sz="4226">
                <a:solidFill>
                  <a:srgbClr val="222222"/>
                </a:solidFill>
                <a:ea typeface="圓體"/>
              </a:rPr>
              <a:t>產品功能介紹環節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44389" r="25608" b="43458"/>
          <a:stretch>
            <a:fillRect/>
          </a:stretch>
        </p:blipFill>
        <p:spPr>
          <a:xfrm flipH="false" flipV="false" rot="0">
            <a:off x="5811393" y="218317"/>
            <a:ext cx="4614998" cy="75388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4" id="4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411292" y="254168"/>
            <a:ext cx="3415200" cy="6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112441"/>
                </a:solidFill>
                <a:ea typeface="圓體"/>
              </a:rPr>
              <a:t>全專案資料庫設計</a:t>
            </a:r>
          </a:p>
        </p:txBody>
      </p:sp>
      <p:pic>
        <p:nvPicPr>
          <p:cNvPr name="Picture 54" id="5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1288295"/>
            <a:ext cx="9753600" cy="5548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3891" y="5467927"/>
            <a:ext cx="9904176" cy="1865937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5" id="5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6521" y="1094554"/>
            <a:ext cx="6843351" cy="4277095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2928429" y="5761403"/>
            <a:ext cx="3896741" cy="63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7"/>
              </a:lnSpc>
            </a:pPr>
            <a:r>
              <a:rPr lang="en-US" sz="3698">
                <a:solidFill>
                  <a:srgbClr val="222222"/>
                </a:solidFill>
                <a:ea typeface="圓體"/>
              </a:rPr>
              <a:t>網頁版商城管理後台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44389" r="0" b="43456"/>
          <a:stretch>
            <a:fillRect/>
          </a:stretch>
        </p:blipFill>
        <p:spPr>
          <a:xfrm flipH="false" flipV="false" rot="0">
            <a:off x="1764973" y="1289787"/>
            <a:ext cx="6203698" cy="7539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5" id="5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14080" y="2091727"/>
            <a:ext cx="7505483" cy="4732184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089056" y="1325694"/>
            <a:ext cx="5575488" cy="6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112441"/>
                </a:solidFill>
                <a:latin typeface="圓體"/>
              </a:rPr>
              <a:t>Web商城管理後台 - 網站架構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94949" y="3399534"/>
            <a:ext cx="5430174" cy="101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99037" indent="-149519" lvl="1">
              <a:lnSpc>
                <a:spcPts val="2716"/>
              </a:lnSpc>
              <a:buFont typeface="Arial"/>
              <a:buChar char="•"/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五大功能介面</a:t>
            </a:r>
          </a:p>
          <a:p>
            <a:pPr marL="299037" indent="-149519" lvl="1">
              <a:lnSpc>
                <a:spcPts val="2716"/>
              </a:lnSpc>
              <a:buFont typeface="Arial"/>
              <a:buChar char="•"/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擴充功能超方便</a:t>
            </a:r>
          </a:p>
          <a:p>
            <a:pPr marL="299037" indent="-149519" lvl="1">
              <a:lnSpc>
                <a:spcPts val="2716"/>
              </a:lnSpc>
              <a:buFont typeface="Arial"/>
              <a:buChar char="•"/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即時資訊超智慧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6" id="6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3" id="53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476" y="3027569"/>
            <a:ext cx="2623423" cy="1865252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989818" y="3691178"/>
            <a:ext cx="2181225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ea typeface="圓體"/>
              </a:rPr>
              <a:t>特色盤點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09600" y="1659589"/>
            <a:ext cx="7644995" cy="6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112441"/>
                </a:solidFill>
                <a:latin typeface="圓體"/>
              </a:rPr>
              <a:t>Web商城管理後台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0182" y="668394"/>
            <a:ext cx="7534589" cy="3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5"/>
              </a:lnSpc>
            </a:pPr>
            <a:r>
              <a:rPr lang="en-US" sz="1811" spc="181">
                <a:solidFill>
                  <a:srgbClr val="222222"/>
                </a:solidFill>
                <a:latin typeface="圓體 Bold"/>
              </a:rPr>
              <a:t>JAVA產業新尖兵專題第七組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09600" y="517236"/>
            <a:ext cx="722683" cy="639322"/>
            <a:chOff x="0" y="0"/>
            <a:chExt cx="5712460" cy="4405630"/>
          </a:xfrm>
        </p:grpSpPr>
        <p:sp>
          <p:nvSpPr>
            <p:cNvPr name="Freeform 4" id="4"/>
            <p:cNvSpPr/>
            <p:nvPr/>
          </p:nvSpPr>
          <p:spPr>
            <a:xfrm>
              <a:off x="308078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308078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08078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08078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08078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08078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87453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387453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87453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387453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8"/>
                    <a:pt x="139936" y="266914"/>
                  </a:cubicBezTo>
                  <a:cubicBezTo>
                    <a:pt x="187720" y="267128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87453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9" y="200411"/>
                  </a:cubicBezTo>
                  <a:cubicBezTo>
                    <a:pt x="279872" y="159064"/>
                    <a:pt x="279872" y="108062"/>
                    <a:pt x="255919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87453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9" y="200412"/>
                  </a:cubicBezTo>
                  <a:cubicBezTo>
                    <a:pt x="279872" y="159065"/>
                    <a:pt x="279872" y="108063"/>
                    <a:pt x="255919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464542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464542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464542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464542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46454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46454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543917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543917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543917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543917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543917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3" y="66715"/>
                  </a:cubicBezTo>
                  <a:cubicBezTo>
                    <a:pt x="0" y="108062"/>
                    <a:pt x="0" y="159064"/>
                    <a:pt x="23953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543917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3" y="66716"/>
                  </a:cubicBezTo>
                  <a:cubicBezTo>
                    <a:pt x="0" y="108063"/>
                    <a:pt x="0" y="159065"/>
                    <a:pt x="23953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-6649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-6649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-6649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-6649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-5316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-5316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78583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78583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78583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78583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0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0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790924" y="3315953"/>
              <a:ext cx="272745" cy="281567"/>
            </a:xfrm>
            <a:custGeom>
              <a:avLst/>
              <a:gdLst/>
              <a:ahLst/>
              <a:cxnLst/>
              <a:rect r="r" b="b" t="t" l="l"/>
              <a:pathLst>
                <a:path h="281567" w="272745">
                  <a:moveTo>
                    <a:pt x="1835" y="136288"/>
                  </a:moveTo>
                  <a:cubicBezTo>
                    <a:pt x="0" y="184056"/>
                    <a:pt x="24117" y="229159"/>
                    <a:pt x="65049" y="254507"/>
                  </a:cubicBezTo>
                  <a:cubicBezTo>
                    <a:pt x="105981" y="279854"/>
                    <a:pt x="157465" y="281567"/>
                    <a:pt x="199991" y="258996"/>
                  </a:cubicBezTo>
                  <a:cubicBezTo>
                    <a:pt x="242517" y="236426"/>
                    <a:pt x="269579" y="193026"/>
                    <a:pt x="270923" y="145241"/>
                  </a:cubicBezTo>
                  <a:cubicBezTo>
                    <a:pt x="272745" y="97483"/>
                    <a:pt x="248626" y="52394"/>
                    <a:pt x="207701" y="27055"/>
                  </a:cubicBezTo>
                  <a:cubicBezTo>
                    <a:pt x="166776" y="1715"/>
                    <a:pt x="115305" y="0"/>
                    <a:pt x="72785" y="22559"/>
                  </a:cubicBezTo>
                  <a:cubicBezTo>
                    <a:pt x="30264" y="45118"/>
                    <a:pt x="3196" y="88501"/>
                    <a:pt x="1835" y="136275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790029" y="4129715"/>
              <a:ext cx="273318" cy="283221"/>
            </a:xfrm>
            <a:custGeom>
              <a:avLst/>
              <a:gdLst/>
              <a:ahLst/>
              <a:cxnLst/>
              <a:rect r="r" b="b" t="t" l="l"/>
              <a:pathLst>
                <a:path h="283221" w="273318">
                  <a:moveTo>
                    <a:pt x="2121" y="137129"/>
                  </a:moveTo>
                  <a:cubicBezTo>
                    <a:pt x="0" y="185067"/>
                    <a:pt x="24043" y="230454"/>
                    <a:pt x="65080" y="255976"/>
                  </a:cubicBezTo>
                  <a:cubicBezTo>
                    <a:pt x="106117" y="281499"/>
                    <a:pt x="157819" y="283222"/>
                    <a:pt x="200464" y="260488"/>
                  </a:cubicBezTo>
                  <a:cubicBezTo>
                    <a:pt x="243109" y="237753"/>
                    <a:pt x="270121" y="194068"/>
                    <a:pt x="271196" y="146095"/>
                  </a:cubicBezTo>
                  <a:cubicBezTo>
                    <a:pt x="273318" y="98157"/>
                    <a:pt x="249274" y="52770"/>
                    <a:pt x="208237" y="27246"/>
                  </a:cubicBezTo>
                  <a:cubicBezTo>
                    <a:pt x="167200" y="1723"/>
                    <a:pt x="115497" y="0"/>
                    <a:pt x="72852" y="22735"/>
                  </a:cubicBezTo>
                  <a:cubicBezTo>
                    <a:pt x="30207" y="45470"/>
                    <a:pt x="3195" y="89156"/>
                    <a:pt x="2121" y="137129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1557991" y="-1486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557991" y="83544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557991" y="167110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1557991" y="2485174"/>
              <a:ext cx="282538" cy="269671"/>
            </a:xfrm>
            <a:custGeom>
              <a:avLst/>
              <a:gdLst/>
              <a:ahLst/>
              <a:cxnLst/>
              <a:rect r="r" b="b" t="t" l="l"/>
              <a:pathLst>
                <a:path h="269671" w="282538">
                  <a:moveTo>
                    <a:pt x="141269" y="216"/>
                  </a:moveTo>
                  <a:cubicBezTo>
                    <a:pt x="93031" y="0"/>
                    <a:pt x="48364" y="25611"/>
                    <a:pt x="24182" y="67352"/>
                  </a:cubicBezTo>
                  <a:cubicBezTo>
                    <a:pt x="0" y="109092"/>
                    <a:pt x="0" y="160580"/>
                    <a:pt x="24182" y="202320"/>
                  </a:cubicBezTo>
                  <a:cubicBezTo>
                    <a:pt x="48364" y="244061"/>
                    <a:pt x="93031" y="269672"/>
                    <a:pt x="141269" y="269456"/>
                  </a:cubicBezTo>
                  <a:cubicBezTo>
                    <a:pt x="189508" y="269672"/>
                    <a:pt x="234174" y="244061"/>
                    <a:pt x="258356" y="202320"/>
                  </a:cubicBezTo>
                  <a:cubicBezTo>
                    <a:pt x="282538" y="160580"/>
                    <a:pt x="282538" y="109092"/>
                    <a:pt x="258356" y="67352"/>
                  </a:cubicBezTo>
                  <a:cubicBezTo>
                    <a:pt x="234174" y="25611"/>
                    <a:pt x="189508" y="0"/>
                    <a:pt x="141269" y="216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155932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3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3" y="267127"/>
                    <a:pt x="139936" y="266913"/>
                  </a:cubicBezTo>
                  <a:cubicBezTo>
                    <a:pt x="187720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20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155932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3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3" y="267127"/>
                    <a:pt x="139936" y="266914"/>
                  </a:cubicBezTo>
                  <a:cubicBezTo>
                    <a:pt x="187720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20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51804" y="-214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51804" y="83671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51804" y="167237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51804" y="2486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8"/>
                    <a:pt x="139936" y="266914"/>
                  </a:cubicBezTo>
                  <a:cubicBezTo>
                    <a:pt x="187719" y="267128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2351804" y="3323377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3"/>
                  </a:moveTo>
                  <a:cubicBezTo>
                    <a:pt x="92152" y="0"/>
                    <a:pt x="47907" y="25369"/>
                    <a:pt x="23954" y="66715"/>
                  </a:cubicBezTo>
                  <a:cubicBezTo>
                    <a:pt x="0" y="108062"/>
                    <a:pt x="0" y="159064"/>
                    <a:pt x="23954" y="200411"/>
                  </a:cubicBezTo>
                  <a:cubicBezTo>
                    <a:pt x="47907" y="241757"/>
                    <a:pt x="92152" y="267127"/>
                    <a:pt x="139936" y="266913"/>
                  </a:cubicBezTo>
                  <a:cubicBezTo>
                    <a:pt x="187719" y="267127"/>
                    <a:pt x="231965" y="241757"/>
                    <a:pt x="255918" y="200411"/>
                  </a:cubicBezTo>
                  <a:cubicBezTo>
                    <a:pt x="279872" y="159064"/>
                    <a:pt x="279872" y="108062"/>
                    <a:pt x="255918" y="66715"/>
                  </a:cubicBezTo>
                  <a:cubicBezTo>
                    <a:pt x="231965" y="25369"/>
                    <a:pt x="187719" y="0"/>
                    <a:pt x="139936" y="213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2351804" y="4137446"/>
              <a:ext cx="279872" cy="267127"/>
            </a:xfrm>
            <a:custGeom>
              <a:avLst/>
              <a:gdLst/>
              <a:ahLst/>
              <a:cxnLst/>
              <a:rect r="r" b="b" t="t" l="l"/>
              <a:pathLst>
                <a:path h="267127" w="279872">
                  <a:moveTo>
                    <a:pt x="139936" y="214"/>
                  </a:moveTo>
                  <a:cubicBezTo>
                    <a:pt x="92152" y="0"/>
                    <a:pt x="47907" y="25370"/>
                    <a:pt x="23954" y="66716"/>
                  </a:cubicBezTo>
                  <a:cubicBezTo>
                    <a:pt x="0" y="108063"/>
                    <a:pt x="0" y="159065"/>
                    <a:pt x="23954" y="200412"/>
                  </a:cubicBezTo>
                  <a:cubicBezTo>
                    <a:pt x="47907" y="241758"/>
                    <a:pt x="92152" y="267127"/>
                    <a:pt x="139936" y="266914"/>
                  </a:cubicBezTo>
                  <a:cubicBezTo>
                    <a:pt x="187719" y="267127"/>
                    <a:pt x="231965" y="241758"/>
                    <a:pt x="255918" y="200412"/>
                  </a:cubicBezTo>
                  <a:cubicBezTo>
                    <a:pt x="279872" y="159065"/>
                    <a:pt x="279872" y="108063"/>
                    <a:pt x="255918" y="66716"/>
                  </a:cubicBezTo>
                  <a:cubicBezTo>
                    <a:pt x="231965" y="25370"/>
                    <a:pt x="187719" y="0"/>
                    <a:pt x="139936" y="214"/>
                  </a:cubicBezTo>
                  <a:close/>
                </a:path>
              </a:pathLst>
            </a:custGeom>
            <a:solidFill>
              <a:srgbClr val="A4BDFF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-73891" y="6871855"/>
            <a:ext cx="9881425" cy="461908"/>
            <a:chOff x="0" y="0"/>
            <a:chExt cx="13175233" cy="615878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3175233" cy="615878"/>
            </a:xfrm>
            <a:custGeom>
              <a:avLst/>
              <a:gdLst/>
              <a:ahLst/>
              <a:cxnLst/>
              <a:rect r="r" b="b" t="t" l="l"/>
              <a:pathLst>
                <a:path h="615878" w="13175233">
                  <a:moveTo>
                    <a:pt x="0" y="0"/>
                  </a:moveTo>
                  <a:lnTo>
                    <a:pt x="13175233" y="0"/>
                  </a:lnTo>
                  <a:lnTo>
                    <a:pt x="13175233" y="615878"/>
                  </a:lnTo>
                  <a:lnTo>
                    <a:pt x="0" y="615878"/>
                  </a:lnTo>
                  <a:close/>
                </a:path>
              </a:pathLst>
            </a:custGeom>
            <a:solidFill>
              <a:srgbClr val="A4BDFF"/>
            </a:solidFill>
          </p:spPr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2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2954516" y="1094554"/>
            <a:ext cx="3844569" cy="5126092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42187" r="24866" b="43510"/>
          <a:stretch>
            <a:fillRect/>
          </a:stretch>
        </p:blipFill>
        <p:spPr>
          <a:xfrm flipH="false" flipV="false" rot="0">
            <a:off x="0" y="2570992"/>
            <a:ext cx="3460600" cy="658714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239421" y="2661800"/>
            <a:ext cx="4543452" cy="48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112441"/>
                </a:solidFill>
                <a:ea typeface="圓體"/>
              </a:rPr>
              <a:t>特色1：五大功能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54515" y="3753581"/>
            <a:ext cx="8477250" cy="67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完善且</a:t>
            </a:r>
            <a:r>
              <a:rPr lang="en-US" sz="1811" spc="90">
                <a:solidFill>
                  <a:srgbClr val="5E17EB"/>
                </a:solidFill>
                <a:ea typeface="圓體"/>
              </a:rPr>
              <a:t>介面簡易</a:t>
            </a:r>
            <a:r>
              <a:rPr lang="en-US" sz="1811" spc="90">
                <a:solidFill>
                  <a:srgbClr val="222222"/>
                </a:solidFill>
                <a:ea typeface="圓體"/>
              </a:rPr>
              <a:t>的增刪查改功能，</a:t>
            </a:r>
          </a:p>
          <a:p>
            <a:pPr>
              <a:lnSpc>
                <a:spcPts val="2716"/>
              </a:lnSpc>
            </a:pPr>
            <a:r>
              <a:rPr lang="en-US" sz="1811" spc="90">
                <a:solidFill>
                  <a:srgbClr val="222222"/>
                </a:solidFill>
                <a:ea typeface="圓體"/>
              </a:rPr>
              <a:t>幫助使用者可以掌握整個商城系統與員工權限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3855219" y="2900349"/>
            <a:ext cx="5887730" cy="3426117"/>
            <a:chOff x="0" y="0"/>
            <a:chExt cx="7850307" cy="4568156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5832117" y="-28575"/>
              <a:ext cx="1417677" cy="597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ea typeface="圓體"/>
                </a:rPr>
                <a:t>新增商品、員工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latin typeface="圓體"/>
                </a:rPr>
                <a:t>20%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6635194" y="2443043"/>
              <a:ext cx="1215113" cy="597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ea typeface="圓體"/>
                </a:rPr>
                <a:t>商品種類管理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latin typeface="圓體"/>
                </a:rPr>
                <a:t>20%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3317597" y="3970588"/>
              <a:ext cx="2430226" cy="597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ea typeface="圓體"/>
                </a:rPr>
                <a:t>修改商品、員工、顧客資訊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latin typeface="圓體"/>
                </a:rPr>
                <a:t>20%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0" y="2443043"/>
              <a:ext cx="2430226" cy="597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ea typeface="圓體"/>
                </a:rPr>
                <a:t>查詢商品、員工、顧客資訊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latin typeface="圓體"/>
                </a:rPr>
                <a:t>20%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803077" y="-28575"/>
              <a:ext cx="2430226" cy="597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ea typeface="圓體"/>
                </a:rPr>
                <a:t>移除商品、員工、顧客資訊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112441"/>
                  </a:solidFill>
                  <a:latin typeface="圓體"/>
                </a:rPr>
                <a:t>20%</a:t>
              </a:r>
            </a:p>
          </p:txBody>
        </p:sp>
        <p:grpSp>
          <p:nvGrpSpPr>
            <p:cNvPr name="Group 64" id="64"/>
            <p:cNvGrpSpPr>
              <a:grpSpLocks noChangeAspect="true"/>
            </p:cNvGrpSpPr>
            <p:nvPr/>
          </p:nvGrpSpPr>
          <p:grpSpPr>
            <a:xfrm rot="0">
              <a:off x="2784307" y="324574"/>
              <a:ext cx="3496805" cy="3496805"/>
              <a:chOff x="0" y="0"/>
              <a:chExt cx="2540000" cy="2540000"/>
            </a:xfrm>
          </p:grpSpPr>
          <p:sp>
            <p:nvSpPr>
              <p:cNvPr name="Freeform 65" id="65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r="r" b="b" t="t" l="l"/>
                <a:pathLst>
                  <a:path h="1104203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FFD0EC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038022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C8AACF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r="r" b="b" t="t" l="l"/>
                <a:pathLst>
                  <a:path h="870232" w="1543393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8F87AE"/>
              </a:solidFill>
            </p:spPr>
          </p:sp>
          <p:sp>
            <p:nvSpPr>
              <p:cNvPr name="Freeform 68" id="68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017804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57678A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r="r" b="b" t="t" l="l"/>
                <a:pathLst>
                  <a:path h="1073774" w="1207778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1F4762"/>
              </a:solidFill>
            </p:spPr>
          </p:sp>
          <p:sp>
            <p:nvSpPr>
              <p:cNvPr name="Freeform 70" id="70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556588"/>
              </a:solidFill>
            </p:spPr>
          </p:sp>
        </p:grpSp>
      </p:grpSp>
      <p:sp>
        <p:nvSpPr>
          <p:cNvPr name="TextBox 71" id="71"/>
          <p:cNvSpPr txBox="true"/>
          <p:nvPr/>
        </p:nvSpPr>
        <p:spPr>
          <a:xfrm rot="0">
            <a:off x="609600" y="1664497"/>
            <a:ext cx="7644995" cy="6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112441"/>
                </a:solidFill>
                <a:latin typeface="圓體"/>
              </a:rPr>
              <a:t>Web商城管理後台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DAFLWW4hysw</dc:identifier>
  <dcterms:modified xsi:type="dcterms:W3CDTF">2011-08-01T06:04:30Z</dcterms:modified>
  <cp:revision>1</cp:revision>
  <dc:title>JAVA產業新尖兵專題第七組_商城APP與後台管理系統</dc:title>
</cp:coreProperties>
</file>